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437" r:id="rId3"/>
    <p:sldId id="438" r:id="rId4"/>
    <p:sldId id="435" r:id="rId5"/>
    <p:sldId id="431" r:id="rId6"/>
    <p:sldId id="442" r:id="rId7"/>
    <p:sldId id="433" r:id="rId8"/>
    <p:sldId id="446" r:id="rId9"/>
    <p:sldId id="44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59" autoAdjust="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E0E18-CB65-4B06-8674-8CDF5A4979A9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8AF60-8B6B-4B2F-878D-BA462FCB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4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8AF60-8B6B-4B2F-878D-BA462FCB82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7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8AF60-8B6B-4B2F-878D-BA462FCB82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6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8AF60-8B6B-4B2F-878D-BA462FCB82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4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8AF60-8B6B-4B2F-878D-BA462FCB82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9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8AF60-8B6B-4B2F-878D-BA462FCB82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1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EE3A-4A02-4651-BDF5-0926F1878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51E90-C10F-4D18-B578-D32153D88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4FF8C-1ABE-4931-87BE-9774FB76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87BC-6BC4-4222-B9E7-01CF1577B532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9952C-9027-4905-BF8D-1F6E25C0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6F785-1318-481D-ABD0-E5FFC0DE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B2B-9679-492C-9B95-C7BDEDA2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1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85B5-D02F-48E8-B32C-3D7DACC1A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95767-7604-48FA-AC1C-E7CB95868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EF73F-81B3-45A5-B96F-E7E02601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87BC-6BC4-4222-B9E7-01CF1577B532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46C81-0C69-4BF1-B7F3-2B947348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204F8-4F57-45AC-840D-AF232212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B2B-9679-492C-9B95-C7BDEDA2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6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9DDE3-2D55-4B41-999F-10C6138E3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AB1D6-A479-4CAA-B0E2-44D9E6A3A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601ED-8156-4E90-A420-B2A67D67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87BC-6BC4-4222-B9E7-01CF1577B532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B4C8B-020B-4430-8A95-43CE9C28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B9300-F44C-4DE8-A9F7-2287CF0F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B2B-9679-492C-9B95-C7BDEDA2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36865-7203-44C5-9368-ABB5E647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EA919-A6D9-40C2-A342-951CB4EA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4462A-961E-40DB-AEB6-51061B85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87BC-6BC4-4222-B9E7-01CF1577B532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E3C05-B62D-441E-A458-E4FCFE0F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68B2C-F0AA-4FC9-943D-704294D8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B2B-9679-492C-9B95-C7BDEDA2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4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FE14-F4D5-4ED0-91DD-9B77546D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49276-5C08-4CF6-813B-7ED7EE2AC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7DD67-D50D-4ABA-AA5D-23034EA8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87BC-6BC4-4222-B9E7-01CF1577B532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FBFD8-443F-4859-AB59-7635025D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A20FA-208E-475B-9285-332748A8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B2B-9679-492C-9B95-C7BDEDA2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EF82-3498-4344-99D9-DF4C1AC0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33F4F-4719-45FB-BB58-BAF4834A1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3889E-94C0-42D4-BD5A-2A45368B7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68F4B-1AAA-4B9C-9575-28E31940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87BC-6BC4-4222-B9E7-01CF1577B532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C1C89-40BD-4FD4-9A62-C6033B2F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CEA9E-4C84-47D4-9F1D-137D2451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B2B-9679-492C-9B95-C7BDEDA2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5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B4666-B63D-4474-B516-817D4964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424F6-6F3D-4924-9688-0181AADA2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40EB9-A350-4FD9-9ADE-2FFB6D867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52CE9-D9B7-4D1D-B5C4-FF1997050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33F534-3960-45B6-B1EF-7CA68ECB5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21B93-1754-4FD1-BE84-9FD6DCB7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87BC-6BC4-4222-B9E7-01CF1577B532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3A77BF-FF90-490C-B05C-34486232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3C89A1-D24B-499F-A9F7-CA2F8DF3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B2B-9679-492C-9B95-C7BDEDA2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9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B1956-CFC3-417B-A80A-897BC4D3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A1774-E6DF-4116-B553-B5F408C8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87BC-6BC4-4222-B9E7-01CF1577B532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18A2F-B596-4CD4-B046-AD65C6834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1ABC9-032A-450D-8846-DCDB2C6D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B2B-9679-492C-9B95-C7BDEDA2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54858-73B7-48AA-A9A6-2A1D9236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87BC-6BC4-4222-B9E7-01CF1577B532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56D7A-2996-452E-9EEC-B41981E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A7066-E021-45ED-B885-6515CFF5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B2B-9679-492C-9B95-C7BDEDA2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0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A938-793D-441C-A3A1-01BDE6EE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F5115-A779-4934-9062-12394F4FB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82B66-69DA-4778-BD58-31C7B6FCE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DF422-2193-455A-A89D-EB425BD9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87BC-6BC4-4222-B9E7-01CF1577B532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73BA4-7B83-426F-9755-6AF804FC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574A6-CC6C-4ACE-AE44-935AC3D4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B2B-9679-492C-9B95-C7BDEDA2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9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E54F-564E-447A-BB9D-999278309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E077AA-4730-4B07-BBDB-9B29A5281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ABCE0-666A-44D1-879A-A11E97485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A7DC8-9EDC-4FEE-9AD9-B7BFA4FC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87BC-6BC4-4222-B9E7-01CF1577B532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CA25F-BB3A-49D3-BFAA-BD8668FF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3EB6E-EB56-47E9-9B5A-5386973C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B2B-9679-492C-9B95-C7BDEDA2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3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0E08E-9D5E-4786-AFBE-AB02C063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04C9F-9774-4A33-B9F1-389110AB7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FB25E-772C-4B08-BF96-18D431AB7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87BC-6BC4-4222-B9E7-01CF1577B532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20212-9836-4582-BBA1-C871D4FCD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544F2-8411-45EF-8BDA-0CEC9C854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CBB2B-9679-492C-9B95-C7BDEDA2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4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46000"/>
                    </a14:imgEffect>
                  </a14:imgLayer>
                </a14:imgProps>
              </a:ext>
            </a:extLst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59E6-077F-46A2-977A-9DA6C826D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793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Covid-19’s Impact on Public Higher Education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Prepared for the Senate Re-Open SC Select Committee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320B4-2E4D-4340-A75E-712293E06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4425"/>
            <a:ext cx="9144000" cy="10330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70C0"/>
                </a:solidFill>
              </a:rPr>
              <a:t>Rusty Monhollon, President &amp; Executive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70C0"/>
                </a:solidFill>
              </a:rPr>
              <a:t>South Carolina Commission on Higher Education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70C0"/>
                </a:solidFill>
              </a:rPr>
              <a:t>June 2, 2020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BCEF2-5E1D-45A0-9071-56A9AEF63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7" y="5957455"/>
            <a:ext cx="7334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4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46000"/>
                    </a14:imgEffect>
                  </a14:imgLayer>
                </a14:imgProps>
              </a:ext>
            </a:extLst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59E6-077F-46A2-977A-9DA6C826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Introduction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320B4-2E4D-4340-A75E-712293E06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507"/>
            <a:ext cx="10515600" cy="4738456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The outbreak has affected higher education significantly</a:t>
            </a:r>
          </a:p>
          <a:p>
            <a:r>
              <a:rPr lang="en-US" dirty="0">
                <a:solidFill>
                  <a:srgbClr val="0070C0"/>
                </a:solidFill>
              </a:rPr>
              <a:t>Most students have left campus but instruction has continued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Students completing coursework, earning credit, making progress toward and completing degrees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Transition to remote instruction challenging but on balance has gone well.</a:t>
            </a:r>
          </a:p>
          <a:p>
            <a:r>
              <a:rPr lang="en-US" dirty="0">
                <a:solidFill>
                  <a:srgbClr val="0070C0"/>
                </a:solidFill>
              </a:rPr>
              <a:t>Significant financial impact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Increase expenses; lost revenue; uncertainty</a:t>
            </a:r>
          </a:p>
          <a:p>
            <a:r>
              <a:rPr lang="en-US" dirty="0">
                <a:solidFill>
                  <a:srgbClr val="0070C0"/>
                </a:solidFill>
              </a:rPr>
              <a:t>Institutions spur innovation, stabilize state and local economies, and help students reach educational/workforce goals.  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Grateful for the support of </a:t>
            </a:r>
            <a:r>
              <a:rPr lang="en-US" dirty="0" err="1">
                <a:solidFill>
                  <a:srgbClr val="0070C0"/>
                </a:solidFill>
              </a:rPr>
              <a:t>accelerateSC</a:t>
            </a:r>
            <a:r>
              <a:rPr lang="en-US" dirty="0">
                <a:solidFill>
                  <a:srgbClr val="0070C0"/>
                </a:solidFill>
              </a:rPr>
              <a:t> and its recommendations  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Respectfully request adoption of </a:t>
            </a:r>
            <a:r>
              <a:rPr lang="en-US" dirty="0" err="1">
                <a:solidFill>
                  <a:srgbClr val="0070C0"/>
                </a:solidFill>
              </a:rPr>
              <a:t>accelerateSC’s</a:t>
            </a:r>
            <a:r>
              <a:rPr lang="en-US" dirty="0">
                <a:solidFill>
                  <a:srgbClr val="0070C0"/>
                </a:solidFill>
              </a:rPr>
              <a:t> funding recommendation of approximately $204.3 million for public higher education.</a:t>
            </a:r>
          </a:p>
          <a:p>
            <a:r>
              <a:rPr lang="en-US" sz="3000" dirty="0">
                <a:solidFill>
                  <a:srgbClr val="0070C0"/>
                </a:solidFill>
              </a:rPr>
              <a:t>Also consider other recommendations to help IHEs cope with fiscal challenges.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BCEF2-5E1D-45A0-9071-56A9AEF63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7" y="5957455"/>
            <a:ext cx="7334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9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46000"/>
                    </a14:imgEffect>
                  </a14:imgLayer>
                </a14:imgProps>
              </a:ext>
            </a:extLst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59E6-077F-46A2-977A-9DA6C826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Higher Education as Driver of Economic 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320B4-2E4D-4340-A75E-712293E06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019"/>
            <a:ext cx="10515600" cy="482994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Public higher education drives state, regional, local economic development</a:t>
            </a:r>
          </a:p>
          <a:p>
            <a:r>
              <a:rPr lang="en-US" sz="2400" dirty="0">
                <a:solidFill>
                  <a:srgbClr val="0070C0"/>
                </a:solidFill>
              </a:rPr>
              <a:t>Over 200,000 students; significant employer statewide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~35,664 workers: ~22,000 non-instructional and ~13,000 instructional staff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$2.85 billion annual payroll</a:t>
            </a:r>
          </a:p>
          <a:p>
            <a:r>
              <a:rPr lang="en-US" sz="2400" dirty="0">
                <a:solidFill>
                  <a:srgbClr val="0070C0"/>
                </a:solidFill>
              </a:rPr>
              <a:t>The annual statewide economic impact of UofSC system totaled $5.5 billion, supporting one in 35 jobs statewide and generating nearly $220 million in tax revenue for state each year.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Charleston’s four publicly-supported IHEs generate annual economic impact of $4.4 billion, 41,000 jobs, and $2.1 billion in labor income.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Clemson’s economic impact nearly $4 billion, more when alumni impact included.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South Carolina is a rural state, and higher education is an economic driver in local, and often rural, communities. 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Without institutions fully operational, local businesses such as restaurants, barber shops, and rental properties are affected.  </a:t>
            </a:r>
            <a:endParaRPr lang="en-US" sz="20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BCEF2-5E1D-45A0-9071-56A9AEF63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7" y="5957455"/>
            <a:ext cx="7334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BBC3A-E92E-484C-9674-A0AADBF2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+mn-lt"/>
              </a:rPr>
              <a:t>Covid-19’s Financial Impact on Public Universities &amp; Technical Colleges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36579-0172-457E-9CF5-445FB4EDD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Actual expenses, including refunds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	Through May 2020				$  82,171,737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	Through 12/2020 (estimated)		</a:t>
            </a:r>
            <a:r>
              <a:rPr lang="en-US" u="sng" dirty="0">
                <a:solidFill>
                  <a:srgbClr val="0070C0"/>
                </a:solidFill>
              </a:rPr>
              <a:t>$122,172,365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							</a:t>
            </a:r>
            <a:r>
              <a:rPr lang="en-US" b="1" dirty="0">
                <a:solidFill>
                  <a:srgbClr val="0070C0"/>
                </a:solidFill>
              </a:rPr>
              <a:t>$204,344,102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i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rgbClr val="0070C0"/>
                </a:solidFill>
              </a:rPr>
              <a:t>Other financial impacts (to date)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rgbClr val="0070C0"/>
                </a:solidFill>
              </a:rPr>
              <a:t>Contracts, business continuity		$   8,100,000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rgbClr val="0070C0"/>
                </a:solidFill>
              </a:rPr>
              <a:t>Lost revenue					</a:t>
            </a:r>
            <a:r>
              <a:rPr lang="en-US" sz="2800" i="1" u="sng" dirty="0">
                <a:solidFill>
                  <a:srgbClr val="0070C0"/>
                </a:solidFill>
              </a:rPr>
              <a:t>$ 30,600,000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rgbClr val="0070C0"/>
                </a:solidFill>
              </a:rPr>
              <a:t>							$ 38,700,000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1376C-94CF-4CCB-86B9-C7EF40DE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C7F6-6DCB-4CB4-8683-72FBDB0F527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E84C9-AFF7-42B6-B0FC-CE8D9CF09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7" y="5957455"/>
            <a:ext cx="7334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1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BBC3A-E92E-484C-9674-A0AADBF2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Franklin Gothic Book" panose="020B0503020102020204" pitchFamily="34" charset="0"/>
              </a:rPr>
              <a:t>Higher Education Emergency Relief Fund (HEERF)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36579-0172-457E-9CF5-445FB4EDD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02"/>
            <a:ext cx="11026698" cy="47830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</a:rPr>
              <a:t>				Students		IHEs			Total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70C0"/>
                </a:solidFill>
              </a:rPr>
              <a:t>South Carolina Total		$93,270,055		$93,270,055 		$186,540,110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70C0"/>
                </a:solidFill>
              </a:rPr>
              <a:t>Public IHE Total		$64,773,644 		$64,773,644 		$129,547,288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70C0"/>
                </a:solidFill>
              </a:rPr>
              <a:t>Public universities		$42,248,009		 $42,248,009 		$  84,496,017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srgbClr val="0070C0"/>
                </a:solidFill>
              </a:rPr>
              <a:t>Research			$    17,966,410		 $     17,966,410		$       35,932,819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srgbClr val="0070C0"/>
                </a:solidFill>
              </a:rPr>
              <a:t>Comprehensive		$    24,281,599		 $     17,966,410		$       48,563,198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70C0"/>
                </a:solidFill>
              </a:rPr>
              <a:t>Technical Colleges		$26,225,668		 $26,225,668		$  52,451,335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70C0"/>
                </a:solidFill>
              </a:rPr>
              <a:t>Independent IHEs		$23,537,471		 $23,537,471		$  47,074,941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1376C-94CF-4CCB-86B9-C7EF40DE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C7F6-6DCB-4CB4-8683-72FBDB0F527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E84C9-AFF7-42B6-B0FC-CE8D9CF09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7" y="5957455"/>
            <a:ext cx="7334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46000"/>
                    </a14:imgEffect>
                  </a14:imgLayer>
                </a14:imgProps>
              </a:ext>
            </a:extLst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59E6-077F-46A2-977A-9DA6C826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Franklin Gothic Book" panose="020B0503020102020204" pitchFamily="34" charset="0"/>
              </a:rPr>
              <a:t>“Re-Opening” the Campus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320B4-2E4D-4340-A75E-712293E06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019"/>
            <a:ext cx="10515600" cy="46104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Summer 2020 enrollment generally down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Courses offered mostly online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Limited faculty/staff return to campus; preparation for Fall 2020 semester</a:t>
            </a:r>
          </a:p>
          <a:p>
            <a:r>
              <a:rPr lang="en-US" dirty="0">
                <a:solidFill>
                  <a:srgbClr val="0070C0"/>
                </a:solidFill>
              </a:rPr>
              <a:t>Fall enrollment outlook (compared to same date in 2019)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Up or flat:	range from 0 to 3 percent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Down:		range from -5 to -15 percent</a:t>
            </a:r>
          </a:p>
          <a:p>
            <a:r>
              <a:rPr lang="en-US" dirty="0">
                <a:solidFill>
                  <a:srgbClr val="0070C0"/>
                </a:solidFill>
              </a:rPr>
              <a:t>Tuition revenue is biggest source of funding for most IHEs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Decrease enrollment means decreased tuition revenue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Not having students on campus a great financial challenge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Students generate other revenue, benefitting both the IHE and the community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BCEF2-5E1D-45A0-9071-56A9AEF63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7" y="5957455"/>
            <a:ext cx="7334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0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BBC3A-E92E-484C-9674-A0AADBF2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25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Franklin Gothic Book" panose="020B0503020102020204" pitchFamily="34" charset="0"/>
              </a:rPr>
              <a:t>“Re-Opening” the Campus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36579-0172-457E-9CF5-445FB4EDD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0214"/>
            <a:ext cx="10515600" cy="499674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Every IHE planning to have students, faculty, and staff on campus for fall semester (begins August 17-25); most desirable scenario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Health and well-being of students, faculty, and staff with acceptable level of risk is guiding principle. 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Will incur significant “startup” costs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Additional health, safety, and custodial personnel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Cleaning supplies and other equipment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Personal protection equipment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Other “reconfiguring” costs, e.g. limiting chairs/desks in a classroom or designating quarantine site.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Testing students, faculty, and staff for the virus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1376C-94CF-4CCB-86B9-C7EF40DE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C7F6-6DCB-4CB4-8683-72FBDB0F527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E84C9-AFF7-42B6-B0FC-CE8D9CF09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7" y="5957455"/>
            <a:ext cx="7334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8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BBC3A-E92E-484C-9674-A0AADBF2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Franklin Gothic Book" panose="020B0503020102020204" pitchFamily="34" charset="0"/>
              </a:rPr>
              <a:t>“Re-Opening” the Campus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36579-0172-457E-9CF5-445FB4EDD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234"/>
            <a:ext cx="10515600" cy="47947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IHEs conducive to transmission: classrooms, dormitories, dining halls, common areas.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Parents/students must have full confidence in a safe and healthy environment.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Planning is complex, complicated by the uncertainty of a rapidly changing environment.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Make decisions based on own situation/context—location, size, setting, resources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Protocol clear; execution/operationalizing is key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adequate supply of PPE; social distancing; capacity to quarantine; testing capacity; frequent and thorough cleaning; adequate staff.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1376C-94CF-4CCB-86B9-C7EF40DE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C7F6-6DCB-4CB4-8683-72FBDB0F527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E84C9-AFF7-42B6-B0FC-CE8D9CF09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7" y="5957455"/>
            <a:ext cx="7334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2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59E6-077F-46A2-977A-9DA6C826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Summary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320B4-2E4D-4340-A75E-712293E06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332"/>
            <a:ext cx="10515600" cy="4972631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The outbreak has exacted a significant financial toll on higher education.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Increase expenses; lost revenue; uncertainty</a:t>
            </a:r>
          </a:p>
          <a:p>
            <a:r>
              <a:rPr lang="en-US" sz="3000" dirty="0">
                <a:solidFill>
                  <a:srgbClr val="0070C0"/>
                </a:solidFill>
              </a:rPr>
              <a:t>Higher education is a tremendous driver of economic activity 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SC rural state; higher education economic driver in local communities.</a:t>
            </a:r>
          </a:p>
          <a:p>
            <a:r>
              <a:rPr lang="en-US" sz="3000" dirty="0">
                <a:solidFill>
                  <a:srgbClr val="0070C0"/>
                </a:solidFill>
              </a:rPr>
              <a:t>Institutions spur innovation, stabilize state and local economies, and help students reach educational/workforce goals.  </a:t>
            </a:r>
          </a:p>
          <a:p>
            <a:r>
              <a:rPr lang="en-US" sz="3000" dirty="0">
                <a:solidFill>
                  <a:srgbClr val="0070C0"/>
                </a:solidFill>
              </a:rPr>
              <a:t>Grateful for the support of </a:t>
            </a:r>
            <a:r>
              <a:rPr lang="en-US" sz="3000" dirty="0" err="1">
                <a:solidFill>
                  <a:srgbClr val="0070C0"/>
                </a:solidFill>
              </a:rPr>
              <a:t>accelerateSC</a:t>
            </a:r>
            <a:r>
              <a:rPr lang="en-US" sz="3000" dirty="0">
                <a:solidFill>
                  <a:srgbClr val="0070C0"/>
                </a:solidFill>
              </a:rPr>
              <a:t> and its recommendations  </a:t>
            </a:r>
          </a:p>
          <a:p>
            <a:r>
              <a:rPr lang="en-US" sz="3000" dirty="0">
                <a:solidFill>
                  <a:srgbClr val="0070C0"/>
                </a:solidFill>
              </a:rPr>
              <a:t>Respectfully request the General Assembly adopt </a:t>
            </a:r>
            <a:r>
              <a:rPr lang="en-US" sz="3000" dirty="0" err="1">
                <a:solidFill>
                  <a:srgbClr val="0070C0"/>
                </a:solidFill>
              </a:rPr>
              <a:t>accelerateSC’s</a:t>
            </a:r>
            <a:r>
              <a:rPr lang="en-US" sz="3000" dirty="0">
                <a:solidFill>
                  <a:srgbClr val="0070C0"/>
                </a:solidFill>
              </a:rPr>
              <a:t> funding recommendation of approximately $204.3 million for public higher education.</a:t>
            </a:r>
          </a:p>
          <a:p>
            <a:r>
              <a:rPr lang="en-US" sz="3000" dirty="0">
                <a:solidFill>
                  <a:srgbClr val="0070C0"/>
                </a:solidFill>
              </a:rPr>
              <a:t>Also consider other </a:t>
            </a:r>
            <a:r>
              <a:rPr lang="en-US" sz="3000" dirty="0" err="1">
                <a:solidFill>
                  <a:srgbClr val="0070C0"/>
                </a:solidFill>
              </a:rPr>
              <a:t>accelerateSC</a:t>
            </a:r>
            <a:r>
              <a:rPr lang="en-US" sz="3000" dirty="0">
                <a:solidFill>
                  <a:srgbClr val="0070C0"/>
                </a:solidFill>
              </a:rPr>
              <a:t> recommendations to help IHEs cope with fiscal challenges.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BCEF2-5E1D-45A0-9071-56A9AEF63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7" y="5957455"/>
            <a:ext cx="7334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11154</TotalTime>
  <Words>899</Words>
  <Application>Microsoft Office PowerPoint</Application>
  <PresentationFormat>Widescreen</PresentationFormat>
  <Paragraphs>92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Franklin Gothic Book</vt:lpstr>
      <vt:lpstr>Office Theme</vt:lpstr>
      <vt:lpstr>Covid-19’s Impact on Public Higher Education  Prepared for the Senate Re-Open SC Select Committee</vt:lpstr>
      <vt:lpstr> Introduction </vt:lpstr>
      <vt:lpstr>Higher Education as Driver of Economic Activity</vt:lpstr>
      <vt:lpstr>Covid-19’s Financial Impact on Public Universities &amp; Technical Colleges</vt:lpstr>
      <vt:lpstr>Higher Education Emergency Relief Fund (HEERF)</vt:lpstr>
      <vt:lpstr>“Re-Opening” the Campus</vt:lpstr>
      <vt:lpstr>“Re-Opening” the Campus (continued)</vt:lpstr>
      <vt:lpstr>“Re-Opening” the Campus (continued)</vt:lpstr>
      <vt:lpstr> 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Higher Education in South Carolina</dc:title>
  <dc:creator>Monhollon, Rusty</dc:creator>
  <cp:lastModifiedBy>Julie Price</cp:lastModifiedBy>
  <cp:revision>96</cp:revision>
  <dcterms:created xsi:type="dcterms:W3CDTF">2019-07-21T13:19:05Z</dcterms:created>
  <dcterms:modified xsi:type="dcterms:W3CDTF">2020-06-03T14:23:56Z</dcterms:modified>
</cp:coreProperties>
</file>